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ebbe6ca5e_1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ebbe6ca5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9ae67bd96b_0_5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9ae67bd96b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9ae67bd96b_0_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9ae67bd96b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9ae67bd96b_0_6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9ae67bd96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9ae67bd96b_0_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9ae67bd96b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9ae67bd96b_0_7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9ae67bd96b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9ae67bd96b_0_8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9ae67bd96b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9ae67bd96b_1_1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9ae67bd96b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9ae67bd96b_1_1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9ae67bd96b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4742379355_0_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4742379355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9ae67bd96b_0_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9ae67bd96b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usually requires manual inspection of outlier regions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 1: sensors that heat up around noon by proximity to windows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 2: erroneous readings from sensor running on low voltage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9ae67bd96b_0_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9ae67bd96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9ae67bd96b_0_2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9ae67bd96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9ae67bd96b_0_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9ae67bd96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9ae67bd96b_1_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9ae67bd96b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9ae67bd96b_0_2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9ae67bd96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9ae67bd96b_0_3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9ae67bd96b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9ae67bd96b_0_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9ae67bd96b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1864475"/>
            <a:ext cx="8520600" cy="93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457200" y="231553"/>
            <a:ext cx="7766100" cy="86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C28220"/>
              </a:buClr>
              <a:buSzPts val="2800"/>
              <a:buFont typeface="Georgia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457200" y="1512694"/>
            <a:ext cx="7740600" cy="24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rgbClr val="2D637F"/>
              </a:buClr>
              <a:buSzPts val="1800"/>
              <a:buChar char="●"/>
              <a:defRPr/>
            </a:lvl1pPr>
            <a:lvl2pPr indent="-342900" lvl="1" marL="9144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800"/>
              <a:buChar char="○"/>
              <a:defRPr/>
            </a:lvl2pPr>
            <a:lvl3pPr indent="-342900" lvl="2" marL="13716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800"/>
              <a:buChar char="■"/>
              <a:defRPr/>
            </a:lvl3pPr>
            <a:lvl4pPr indent="-342900" lvl="3" marL="18288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800"/>
              <a:buChar char="●"/>
              <a:defRPr/>
            </a:lvl4pPr>
            <a:lvl5pPr indent="-342900" lvl="4" marL="22860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800"/>
              <a:buChar char="○"/>
              <a:defRPr/>
            </a:lvl5pPr>
            <a:lvl6pPr indent="-3429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8548759" y="4840170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457201" y="211322"/>
            <a:ext cx="74643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C28220"/>
              </a:buClr>
              <a:buSzPts val="3000"/>
              <a:buFont typeface="Georgia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457201" y="1378333"/>
            <a:ext cx="3717900" cy="27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rtl="0" algn="l">
              <a:spcBef>
                <a:spcPts val="440"/>
              </a:spcBef>
              <a:spcAft>
                <a:spcPts val="0"/>
              </a:spcAft>
              <a:buClr>
                <a:srgbClr val="2D637F"/>
              </a:buClr>
              <a:buSzPts val="1400"/>
              <a:buChar char="●"/>
              <a:defRPr sz="1400"/>
            </a:lvl1pPr>
            <a:lvl2pPr indent="-317500" lvl="1" marL="9144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○"/>
              <a:defRPr sz="1400"/>
            </a:lvl2pPr>
            <a:lvl3pPr indent="-317500" lvl="2" marL="13716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■"/>
              <a:defRPr sz="1400"/>
            </a:lvl3pPr>
            <a:lvl4pPr indent="-317500" lvl="3" marL="18288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●"/>
              <a:defRPr sz="1400"/>
            </a:lvl4pPr>
            <a:lvl5pPr indent="-317500" lvl="4" marL="22860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○"/>
              <a:defRPr/>
            </a:lvl5pPr>
            <a:lvl6pPr indent="-3175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00"/>
            </a:lvl6pPr>
            <a:lvl7pPr indent="-3175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00"/>
            </a:lvl7pPr>
            <a:lvl8pPr indent="-3175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00"/>
            </a:lvl8pPr>
            <a:lvl9pPr indent="-3175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 sz="1400"/>
            </a:lvl9pPr>
          </a:lstStyle>
          <a:p/>
        </p:txBody>
      </p:sp>
      <p:sp>
        <p:nvSpPr>
          <p:cNvPr id="58" name="Google Shape;58;p14"/>
          <p:cNvSpPr txBox="1"/>
          <p:nvPr>
            <p:ph idx="2" type="body"/>
          </p:nvPr>
        </p:nvSpPr>
        <p:spPr>
          <a:xfrm>
            <a:off x="4175125" y="1378333"/>
            <a:ext cx="3746400" cy="27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rtl="0" algn="l">
              <a:spcBef>
                <a:spcPts val="440"/>
              </a:spcBef>
              <a:spcAft>
                <a:spcPts val="0"/>
              </a:spcAft>
              <a:buClr>
                <a:srgbClr val="2D637F"/>
              </a:buClr>
              <a:buSzPts val="1400"/>
              <a:buChar char="●"/>
              <a:defRPr sz="1400">
                <a:solidFill>
                  <a:srgbClr val="2D637F"/>
                </a:solidFill>
              </a:defRPr>
            </a:lvl1pPr>
            <a:lvl2pPr indent="-317500" lvl="1" marL="9144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○"/>
              <a:defRPr sz="1400">
                <a:solidFill>
                  <a:srgbClr val="2D637F"/>
                </a:solidFill>
              </a:defRPr>
            </a:lvl2pPr>
            <a:lvl3pPr indent="-317500" lvl="2" marL="13716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■"/>
              <a:defRPr sz="1400">
                <a:solidFill>
                  <a:srgbClr val="2D637F"/>
                </a:solidFill>
              </a:defRPr>
            </a:lvl3pPr>
            <a:lvl4pPr indent="-317500" lvl="3" marL="18288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●"/>
              <a:defRPr sz="1400">
                <a:solidFill>
                  <a:srgbClr val="2D637F"/>
                </a:solidFill>
              </a:defRPr>
            </a:lvl4pPr>
            <a:lvl5pPr indent="-317500" lvl="4" marL="22860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○"/>
              <a:defRPr>
                <a:solidFill>
                  <a:srgbClr val="2D637F"/>
                </a:solidFill>
              </a:defRPr>
            </a:lvl5pPr>
            <a:lvl6pPr indent="-3175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00"/>
            </a:lvl6pPr>
            <a:lvl7pPr indent="-3175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00"/>
            </a:lvl7pPr>
            <a:lvl8pPr indent="-3175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00"/>
            </a:lvl8pPr>
            <a:lvl9pPr indent="-3175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 sz="1400"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10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762125"/>
            <a:ext cx="8520600" cy="28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10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10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9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10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b="1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762125"/>
            <a:ext cx="8520600" cy="28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ucida Sans"/>
              <a:buChar char="●"/>
              <a:defRPr sz="1800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○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■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●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○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■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●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○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ucida Sans"/>
              <a:buChar char="■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441550" y="1071750"/>
            <a:ext cx="87024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12679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Scorpion: Explaining Away Outliers in Aggregate Queries</a:t>
            </a:r>
            <a:endParaRPr/>
          </a:p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5"/>
          <p:cNvSpPr txBox="1"/>
          <p:nvPr>
            <p:ph idx="4294967295" type="body"/>
          </p:nvPr>
        </p:nvSpPr>
        <p:spPr>
          <a:xfrm>
            <a:off x="311700" y="2736088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Michael Wang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Role: Paper Author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</a:t>
            </a:r>
            <a:endParaRPr/>
          </a:p>
        </p:txBody>
      </p:sp>
      <p:sp>
        <p:nvSpPr>
          <p:cNvPr id="130" name="Google Shape;130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1" name="Google Shape;13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8200" y="901925"/>
            <a:ext cx="5467599" cy="3339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Aggregation Properties</a:t>
            </a:r>
            <a:endParaRPr/>
          </a:p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Influence</a:t>
            </a:r>
            <a:r>
              <a:rPr lang="en">
                <a:solidFill>
                  <a:schemeClr val="dk1"/>
                </a:solidFill>
              </a:rPr>
              <a:t> is the change in aggregation function when removing points satisfying the predicate.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cost of computing influence corresponds to the cost of aggregation.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incrementally </a:t>
            </a:r>
            <a:r>
              <a:rPr lang="en">
                <a:solidFill>
                  <a:schemeClr val="dk1"/>
                </a:solidFill>
              </a:rPr>
              <a:t>removable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do not need to recompute on entire set when a small subset is removed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independent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the effect of any individual input on influence does not depend on other inputs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anti-monotone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non-influential predicates must not contain influential predicates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8" name="Google Shape;13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Algorithm: Decision Tree (DT) Partitioner</a:t>
            </a:r>
            <a:endParaRPr/>
          </a:p>
        </p:txBody>
      </p:sp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Because of the independence property, influence should not decrease when combining tuples of similar influence.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Uses trees to recursively partition into tuples of similar influence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Finds tuples of similar influence by weighted random sample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Separately partition outliers and holdouts and combines with product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5" name="Google Shape;14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76850" y="3082400"/>
            <a:ext cx="5867150" cy="206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Algorithm: Bottom-Up (MC) Partitioner</a:t>
            </a:r>
            <a:endParaRPr/>
          </a:p>
        </p:txBody>
      </p:sp>
      <p:sp>
        <p:nvSpPr>
          <p:cNvPr id="152" name="Google Shape;152;p27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Because of the anti-monotonicity property, influential sub-predicates can be merged into influential predicates.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Finds influential single-attribute predicates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Computes product of predicates and prunes low influence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Iterates until best predicate is found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3" name="Google Shape;153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Additional Optimizations</a:t>
            </a:r>
            <a:endParaRPr/>
          </a:p>
        </p:txBody>
      </p:sp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Merger combines adjacent predicates to increase influence.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Only merge top quartile of predicates by influence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Do not call the Scorer for incrementally </a:t>
            </a:r>
            <a:r>
              <a:rPr lang="en">
                <a:solidFill>
                  <a:schemeClr val="dk1"/>
                </a:solidFill>
              </a:rPr>
              <a:t>removable</a:t>
            </a:r>
            <a:r>
              <a:rPr lang="en">
                <a:solidFill>
                  <a:schemeClr val="dk1"/>
                </a:solidFill>
              </a:rPr>
              <a:t> aggregations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Other techniques: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Dimensionality reduction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User input on which attributes are important or ignored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0" name="Google Shape;16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Evaluation</a:t>
            </a:r>
            <a:endParaRPr/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Objective: understand performance of DT and MC algorithms compared to naive implementation.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synthetic and real world datasets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measured with precision, recall, F-score, runtime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7" name="Google Shape;16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8" name="Google Shape;16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5050" y="3001825"/>
            <a:ext cx="453390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Overview</a:t>
            </a:r>
            <a:endParaRPr/>
          </a:p>
        </p:txBody>
      </p:sp>
      <p:sp>
        <p:nvSpPr>
          <p:cNvPr id="174" name="Google Shape;174;p30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Vastly improved performance, good predicates on synthetic datasets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Good predicates on real-world datasets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Caveat: no end-user study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5" name="Google Shape;175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1" name="Google Shape;18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154" y="0"/>
            <a:ext cx="8657691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2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Takeaways</a:t>
            </a:r>
            <a:endParaRPr/>
          </a:p>
        </p:txBody>
      </p:sp>
      <p:sp>
        <p:nvSpPr>
          <p:cNvPr id="187" name="Google Shape;187;p32"/>
          <p:cNvSpPr txBox="1"/>
          <p:nvPr>
            <p:ph idx="1" type="body"/>
          </p:nvPr>
        </p:nvSpPr>
        <p:spPr>
          <a:xfrm>
            <a:off x="311700" y="1215325"/>
            <a:ext cx="8476500" cy="28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Predicates convey information about the data that satisfy the predicate.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Influential predicates can both identify and explain outliers.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Efficient algorithms for finding influential predicates can help end users.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8" name="Google Shape;188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363" y="216125"/>
            <a:ext cx="8523286" cy="389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Why?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Many datasets contain outliers, found through aggregation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It's useful to perform why-analysis of outliers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problem diagnosis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better model quality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 We want to be more efficient than manual inspection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Related Work: Profiler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Quick Review: visual data analysis and anomaly detection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suggests and provides views to help the user understand anomalies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Visual approach vs. technical approach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HCI vs. algorithmic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6" name="Google Shape;8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 Overview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Define problem mathematically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Design architecture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Improve algorithms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Definitions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provenance</a:t>
            </a:r>
            <a:r>
              <a:rPr lang="en">
                <a:solidFill>
                  <a:schemeClr val="dk1"/>
                </a:solidFill>
              </a:rPr>
              <a:t> = set of data points that produces the outlier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hold-out result</a:t>
            </a:r>
            <a:r>
              <a:rPr lang="en">
                <a:solidFill>
                  <a:schemeClr val="dk1"/>
                </a:solidFill>
              </a:rPr>
              <a:t> = set of data points that user indicates are NOT outliers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0" name="Google Shape;10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4850" y="2150950"/>
            <a:ext cx="5489150" cy="236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 Definitions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predicate</a:t>
            </a:r>
            <a:r>
              <a:rPr lang="en">
                <a:solidFill>
                  <a:schemeClr val="dk1"/>
                </a:solidFill>
              </a:rPr>
              <a:t> = conjunction of range clauses and set containment clauses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influence</a:t>
            </a:r>
            <a:r>
              <a:rPr lang="en">
                <a:solidFill>
                  <a:schemeClr val="dk1"/>
                </a:solidFill>
              </a:rPr>
              <a:t> = the change in aggregation function when removing points </a:t>
            </a:r>
            <a:r>
              <a:rPr lang="en">
                <a:solidFill>
                  <a:schemeClr val="dk1"/>
                </a:solidFill>
              </a:rPr>
              <a:t>satisfying</a:t>
            </a:r>
            <a:r>
              <a:rPr lang="en">
                <a:solidFill>
                  <a:schemeClr val="dk1"/>
                </a:solidFill>
              </a:rPr>
              <a:t> the predicate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 predicate with high influence conveys information about outliers.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Influential Predicates Problem: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8" name="Google Shape;108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900" y="1754100"/>
            <a:ext cx="80010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84475" y="3468600"/>
            <a:ext cx="3230238" cy="73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Difficulties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Finding influential predicates is harder than </a:t>
            </a:r>
            <a:r>
              <a:rPr lang="en">
                <a:solidFill>
                  <a:schemeClr val="dk1"/>
                </a:solidFill>
              </a:rPr>
              <a:t>returning </a:t>
            </a:r>
            <a:r>
              <a:rPr lang="en">
                <a:solidFill>
                  <a:schemeClr val="dk1"/>
                </a:solidFill>
              </a:rPr>
              <a:t>top k outliers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Influence is sensitive to the aggregation function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Users can select multiple regions of outliers and hold-outs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7" name="Google Shape;11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</a:t>
            </a:r>
            <a:endParaRPr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215325"/>
            <a:ext cx="84354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Provenance: finds input groups corresponding to user selection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Partitioner: generates granular predicates from input groups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Merger: combines predicates to increase influence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Scorer: evaluates Partitioner and Merger by computing influence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4" name="Google Shape;12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randSlideShow_Heritage 16:9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